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1" r:id="rId2"/>
    <p:sldId id="295" r:id="rId3"/>
    <p:sldId id="256" r:id="rId4"/>
    <p:sldId id="273" r:id="rId5"/>
    <p:sldId id="258" r:id="rId6"/>
    <p:sldId id="288" r:id="rId7"/>
    <p:sldId id="261" r:id="rId8"/>
    <p:sldId id="260" r:id="rId9"/>
    <p:sldId id="277" r:id="rId10"/>
    <p:sldId id="262" r:id="rId11"/>
    <p:sldId id="263" r:id="rId12"/>
    <p:sldId id="279" r:id="rId13"/>
    <p:sldId id="278" r:id="rId14"/>
    <p:sldId id="264" r:id="rId15"/>
    <p:sldId id="266" r:id="rId16"/>
    <p:sldId id="267" r:id="rId17"/>
    <p:sldId id="294" r:id="rId18"/>
    <p:sldId id="270" r:id="rId19"/>
    <p:sldId id="271" r:id="rId20"/>
    <p:sldId id="272" r:id="rId21"/>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p:scale>
          <a:sx n="50" d="100"/>
          <a:sy n="50" d="100"/>
        </p:scale>
        <p:origin x="-1956" y="-7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10/03/2022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kích</a:t>
            </a:r>
            <a:r>
              <a:rPr lang="en-US" baseline="0" smtClean="0"/>
              <a:t> chuột vào máy bay, câu hỏi hiện ra. HS trả lời xong, GV kích chuột vào máy bay nào thì đáp án của câu hỏi đó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243952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10/03/2022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10/03/2022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10/03/2022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10/03/2022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10/03/2022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10/03/2022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10/03/2022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10/03/2022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10/03/2022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10/03/2022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10/03/2022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10/03/2022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57790" y="438150"/>
            <a:ext cx="8161587" cy="393941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0" y="4671366"/>
            <a:ext cx="6096000" cy="461556"/>
          </a:xfrm>
          <a:prstGeom prst="rect">
            <a:avLst/>
          </a:prstGeom>
          <a:solidFill>
            <a:srgbClr val="B9EDFF"/>
          </a:solidFill>
        </p:spPr>
        <p:txBody>
          <a:bodyPr wrap="square" lIns="91330" tIns="45666" rIns="91330" bIns="45666" rtlCol="0">
            <a:spAutoFit/>
          </a:bodyPr>
          <a:lstStyle/>
          <a:p>
            <a:pPr algn="ctr"/>
            <a:r>
              <a:rPr lang="en-US" sz="2400" smtClean="0">
                <a:latin typeface="Arial" pitchFamily="34" charset="0"/>
                <a:ea typeface="Arial-Rounded" pitchFamily="34" charset="0"/>
                <a:cs typeface="Arial" pitchFamily="34" charset="0"/>
              </a:rPr>
              <a:t>Bài tập đọc có mấy đoạn?</a:t>
            </a:r>
            <a:endParaRPr lang="en-US" sz="2400">
              <a:latin typeface="Arial" pitchFamily="34" charset="0"/>
              <a:ea typeface="Arial-Rounded" pitchFamily="34" charset="0"/>
              <a:cs typeface="Arial" pitchFamily="34" charset="0"/>
            </a:endParaRPr>
          </a:p>
        </p:txBody>
      </p:sp>
      <p:sp>
        <p:nvSpPr>
          <p:cNvPr id="8" name="TextBox 7"/>
          <p:cNvSpPr txBox="1"/>
          <p:nvPr/>
        </p:nvSpPr>
        <p:spPr>
          <a:xfrm>
            <a:off x="133037" y="4671366"/>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798" y="130369"/>
            <a:ext cx="579755" cy="207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209034"/>
            <a:ext cx="527050" cy="120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6400800" y="1882188"/>
            <a:ext cx="98712" cy="425225"/>
            <a:chOff x="2590800" y="2277355"/>
            <a:chExt cx="98712" cy="425225"/>
          </a:xfrm>
        </p:grpSpPr>
        <p:cxnSp>
          <p:nvCxnSpPr>
            <p:cNvPr id="14" name="Straight Connector 13"/>
            <p:cNvCxnSpPr/>
            <p:nvPr/>
          </p:nvCxnSpPr>
          <p:spPr>
            <a:xfrm flipH="1">
              <a:off x="2590800" y="22773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773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458200" y="3055925"/>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29144" y="1148480"/>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1</a:t>
            </a:r>
            <a:endParaRPr lang="en-US" sz="2400" b="1">
              <a:latin typeface="Arial" pitchFamily="34" charset="0"/>
              <a:ea typeface="Arial-Rounded" pitchFamily="34" charset="0"/>
              <a:cs typeface="Arial" pitchFamily="34" charset="0"/>
            </a:endParaRPr>
          </a:p>
        </p:txBody>
      </p:sp>
      <p:sp>
        <p:nvSpPr>
          <p:cNvPr id="26" name="TextBox 25"/>
          <p:cNvSpPr txBox="1"/>
          <p:nvPr/>
        </p:nvSpPr>
        <p:spPr>
          <a:xfrm>
            <a:off x="129144" y="2723983"/>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2</a:t>
            </a:r>
            <a:endParaRPr lang="en-US" sz="2400" b="1">
              <a:latin typeface="Arial" pitchFamily="34" charset="0"/>
              <a:ea typeface="Arial-Rounded" pitchFamily="34" charset="0"/>
              <a:cs typeface="Arial" pitchFamily="34" charset="0"/>
            </a:endParaRPr>
          </a:p>
        </p:txBody>
      </p:sp>
      <p:sp>
        <p:nvSpPr>
          <p:cNvPr id="22" name="TextBox 21"/>
          <p:cNvSpPr txBox="1"/>
          <p:nvPr/>
        </p:nvSpPr>
        <p:spPr>
          <a:xfrm>
            <a:off x="1938394" y="-12918"/>
            <a:ext cx="5406422" cy="475545"/>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503" y="3468148"/>
            <a:ext cx="527050" cy="81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29144" y="3714750"/>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3</a:t>
            </a:r>
            <a:endParaRPr lang="en-US" sz="2400" b="1">
              <a:latin typeface="Arial" pitchFamily="34" charset="0"/>
              <a:ea typeface="Arial-Rounded" pitchFamily="34" charset="0"/>
              <a:cs typeface="Arial" pitchFamily="34" charset="0"/>
            </a:endParaRPr>
          </a:p>
        </p:txBody>
      </p:sp>
      <p:grpSp>
        <p:nvGrpSpPr>
          <p:cNvPr id="27" name="Group 26"/>
          <p:cNvGrpSpPr/>
          <p:nvPr/>
        </p:nvGrpSpPr>
        <p:grpSpPr>
          <a:xfrm>
            <a:off x="5638800" y="3877201"/>
            <a:ext cx="98712" cy="435617"/>
            <a:chOff x="2590800" y="2272159"/>
            <a:chExt cx="98712" cy="435617"/>
          </a:xfrm>
        </p:grpSpPr>
        <p:cxnSp>
          <p:nvCxnSpPr>
            <p:cNvPr id="30" name="Straight Connector 2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4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2000" fill="hold"/>
                                        <p:tgtEl>
                                          <p:spTgt spid="8"/>
                                        </p:tgtEl>
                                        <p:attrNameLst>
                                          <p:attrName>ppt_x</p:attrName>
                                        </p:attrNameLst>
                                      </p:cBhvr>
                                      <p:tavLst>
                                        <p:tav tm="0">
                                          <p:val>
                                            <p:strVal val="1+#ppt_w/2"/>
                                          </p:val>
                                        </p:tav>
                                        <p:tav tm="100000">
                                          <p:val>
                                            <p:strVal val="#ppt_x"/>
                                          </p:val>
                                        </p:tav>
                                      </p:tavLst>
                                    </p:anim>
                                    <p:anim calcmode="lin" valueType="num">
                                      <p:cBhvr additive="base">
                                        <p:cTn id="4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5" grpId="0"/>
      <p:bldP spid="26"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1333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172150"/>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Ở các ngã ba, ngã tư đường phố thường có cây đèn ba màu: đỏ, vàng, xanh.</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200400" y="12763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2568612"/>
            <a:ext cx="8382000" cy="2061994"/>
          </a:xfrm>
          <a:prstGeom prst="rect">
            <a:avLst/>
          </a:prstGeom>
          <a:noFill/>
        </p:spPr>
        <p:txBody>
          <a:bodyPr wrap="square" lIns="91330" tIns="45666" rIns="91330" bIns="45666" rtlCol="0">
            <a:spAutoFit/>
          </a:bodyPr>
          <a:lstStyle/>
          <a:p>
            <a:pPr algn="just"/>
            <a:r>
              <a:rPr lang="en-US" sz="3200" dirty="0" err="1" smtClean="0">
                <a:latin typeface="Arial" pitchFamily="34" charset="0"/>
                <a:ea typeface="Arial-Rounded" pitchFamily="34" charset="0"/>
                <a:cs typeface="Arial" pitchFamily="34" charset="0"/>
              </a:rPr>
              <a:t>Đèn</a:t>
            </a:r>
            <a:r>
              <a:rPr lang="en-US" sz="3200" dirty="0" smtClean="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đỏ</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báo</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hiệu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người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đường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các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phương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tiện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giao</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phải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dừng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lại</a:t>
            </a:r>
            <a:r>
              <a:rPr lang="en-US" sz="3200" dirty="0">
                <a:latin typeface="Arial" pitchFamily="34" charset="0"/>
                <a:ea typeface="Arial-Rounded" pitchFamily="34" charset="0"/>
                <a:cs typeface="Arial" pitchFamily="34" charset="0"/>
              </a:rPr>
              <a:t>. </a:t>
            </a:r>
            <a:endParaRPr lang="en-US" sz="3200" dirty="0" smtClean="0">
              <a:latin typeface="Arial" pitchFamily="34" charset="0"/>
              <a:ea typeface="Arial-Rounded" pitchFamily="34" charset="0"/>
              <a:cs typeface="Arial" pitchFamily="34" charset="0"/>
            </a:endParaRPr>
          </a:p>
          <a:p>
            <a:pPr algn="just"/>
            <a:endParaRPr lang="en-US" sz="3200" dirty="0">
              <a:latin typeface="Arial" pitchFamily="34" charset="0"/>
              <a:ea typeface="Arial-Rounded" pitchFamily="34" charset="0"/>
              <a:cs typeface="Arial" pitchFamily="34" charset="0"/>
            </a:endParaRPr>
          </a:p>
          <a:p>
            <a:pPr algn="just"/>
            <a:r>
              <a:rPr lang="en-US" sz="3200" dirty="0" err="1" smtClean="0">
                <a:latin typeface="Arial" pitchFamily="34" charset="0"/>
                <a:ea typeface="Arial-Rounded" pitchFamily="34" charset="0"/>
                <a:cs typeface="Arial" pitchFamily="34" charset="0"/>
              </a:rPr>
              <a:t>Đèn</a:t>
            </a:r>
            <a:r>
              <a:rPr lang="en-US" sz="3200" dirty="0" smtClean="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xanh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báo</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hiệu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được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phép</a:t>
            </a:r>
            <a:r>
              <a:rPr lang="en-US" sz="3200" dirty="0">
                <a:latin typeface="Arial" pitchFamily="34" charset="0"/>
                <a:ea typeface="Arial-Rounded" pitchFamily="34" charset="0"/>
                <a:cs typeface="Arial" pitchFamily="34" charset="0"/>
              </a:rPr>
              <a:t> di </a:t>
            </a:r>
            <a:r>
              <a:rPr lang="en-US" sz="3200" dirty="0" err="1">
                <a:latin typeface="Arial" pitchFamily="34" charset="0"/>
                <a:ea typeface="Arial-Rounded" pitchFamily="34" charset="0"/>
                <a:cs typeface="Arial" pitchFamily="34" charset="0"/>
              </a:rPr>
              <a:t>chuyển</a:t>
            </a:r>
            <a:r>
              <a:rPr lang="en-US" sz="3200" dirty="0">
                <a:latin typeface="Arial" pitchFamily="34" charset="0"/>
                <a:ea typeface="Arial-Rounded" pitchFamily="34" charset="0"/>
                <a:cs typeface="Arial" pitchFamily="34" charset="0"/>
              </a:rPr>
              <a:t>.</a:t>
            </a:r>
            <a:endParaRPr lang="en-US" sz="3200" dirty="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886200" y="265097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787900" y="317438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391400" y="314726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400800" y="1798551"/>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781800" y="12763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581400" y="178619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000500" y="412433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001000" y="4061394"/>
            <a:ext cx="107372" cy="429295"/>
            <a:chOff x="5029200" y="3423349"/>
            <a:chExt cx="107372" cy="429295"/>
          </a:xfrm>
        </p:grpSpPr>
        <p:cxnSp>
          <p:nvCxnSpPr>
            <p:cNvPr id="19" name="Straight Connector 18"/>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H="1">
            <a:off x="7239000" y="2749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229600" cy="857250"/>
          </a:xfrm>
        </p:spPr>
        <p:txBody>
          <a:bodyPr>
            <a:normAutofit/>
          </a:bodyPr>
          <a:lstStyle/>
          <a:p>
            <a:r>
              <a:rPr lang="en-US" sz="4000" smtClean="0">
                <a:latin typeface="Arial" pitchFamily="34" charset="0"/>
                <a:cs typeface="Arial" pitchFamily="34" charset="0"/>
              </a:rPr>
              <a:t>Giải nghĩa từ khó:</a:t>
            </a:r>
            <a:endParaRPr lang="en-US" sz="4000">
              <a:latin typeface="Arial" pitchFamily="34" charset="0"/>
              <a:cs typeface="Arial" pitchFamily="34" charset="0"/>
            </a:endParaRPr>
          </a:p>
        </p:txBody>
      </p:sp>
      <p:sp>
        <p:nvSpPr>
          <p:cNvPr id="3" name="Title 1"/>
          <p:cNvSpPr txBox="1">
            <a:spLocks/>
          </p:cNvSpPr>
          <p:nvPr/>
        </p:nvSpPr>
        <p:spPr>
          <a:xfrm>
            <a:off x="228600" y="438150"/>
            <a:ext cx="9144000" cy="1238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Ngã ba</a:t>
            </a:r>
            <a:r>
              <a:rPr lang="en-US" sz="3600" b="1" smtClean="0">
                <a:latin typeface="Arial" pitchFamily="34" charset="0"/>
                <a:cs typeface="Arial" pitchFamily="34" charset="0"/>
              </a:rPr>
              <a:t>:</a:t>
            </a:r>
            <a:r>
              <a:rPr lang="en-US" sz="3600" b="1" smtClean="0">
                <a:solidFill>
                  <a:srgbClr val="FF0000"/>
                </a:solidFill>
                <a:latin typeface="Arial" pitchFamily="34" charset="0"/>
                <a:cs typeface="Arial" pitchFamily="34" charset="0"/>
              </a:rPr>
              <a:t> </a:t>
            </a:r>
            <a:r>
              <a:rPr lang="en-US" sz="3600" smtClean="0">
                <a:latin typeface="Arial" pitchFamily="34" charset="0"/>
                <a:cs typeface="Arial" pitchFamily="34" charset="0"/>
              </a:rPr>
              <a:t>chỗ giao nhau của 3 con đường.</a:t>
            </a:r>
            <a:endParaRPr lang="en-US" sz="3600">
              <a:latin typeface="Arial" pitchFamily="34" charset="0"/>
              <a:cs typeface="Arial" pitchFamily="34" charset="0"/>
            </a:endParaRPr>
          </a:p>
        </p:txBody>
      </p:sp>
      <p:sp>
        <p:nvSpPr>
          <p:cNvPr id="6" name="Title 1"/>
          <p:cNvSpPr txBox="1">
            <a:spLocks/>
          </p:cNvSpPr>
          <p:nvPr/>
        </p:nvSpPr>
        <p:spPr>
          <a:xfrm>
            <a:off x="228600" y="1111250"/>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Ngã tư</a:t>
            </a:r>
            <a:r>
              <a:rPr lang="en-US" sz="3600" b="1" smtClean="0">
                <a:latin typeface="Arial" pitchFamily="34" charset="0"/>
                <a:cs typeface="Arial" pitchFamily="34" charset="0"/>
              </a:rPr>
              <a:t>:</a:t>
            </a:r>
            <a:r>
              <a:rPr lang="en-US" sz="3600" b="1" smtClean="0">
                <a:solidFill>
                  <a:srgbClr val="FF0000"/>
                </a:solidFill>
                <a:latin typeface="Arial" pitchFamily="34" charset="0"/>
                <a:cs typeface="Arial" pitchFamily="34" charset="0"/>
              </a:rPr>
              <a:t> </a:t>
            </a:r>
            <a:r>
              <a:rPr lang="en-US" sz="3600">
                <a:latin typeface="Arial" pitchFamily="34" charset="0"/>
                <a:cs typeface="Arial" pitchFamily="34" charset="0"/>
              </a:rPr>
              <a:t>chỗ giao nhau của </a:t>
            </a:r>
            <a:r>
              <a:rPr lang="en-US" sz="3600" smtClean="0">
                <a:latin typeface="Arial" pitchFamily="34" charset="0"/>
                <a:cs typeface="Arial" pitchFamily="34" charset="0"/>
              </a:rPr>
              <a:t>4 </a:t>
            </a:r>
            <a:r>
              <a:rPr lang="en-US" sz="3600">
                <a:latin typeface="Arial" pitchFamily="34" charset="0"/>
                <a:cs typeface="Arial" pitchFamily="34" charset="0"/>
              </a:rPr>
              <a:t>con đường.</a:t>
            </a:r>
          </a:p>
        </p:txBody>
      </p:sp>
      <p:sp>
        <p:nvSpPr>
          <p:cNvPr id="5" name="Title 1"/>
          <p:cNvSpPr txBox="1">
            <a:spLocks/>
          </p:cNvSpPr>
          <p:nvPr/>
        </p:nvSpPr>
        <p:spPr>
          <a:xfrm>
            <a:off x="228600" y="2496993"/>
            <a:ext cx="8915400" cy="1679864"/>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Điều khiển</a:t>
            </a:r>
            <a:r>
              <a:rPr lang="en-US" sz="3600" b="1" smtClean="0">
                <a:latin typeface="Arial" pitchFamily="34" charset="0"/>
                <a:cs typeface="Arial" pitchFamily="34" charset="0"/>
              </a:rPr>
              <a:t>: </a:t>
            </a:r>
            <a:r>
              <a:rPr lang="en-US" sz="3600" smtClean="0">
                <a:latin typeface="Arial" pitchFamily="34" charset="0"/>
                <a:cs typeface="Arial" pitchFamily="34" charset="0"/>
              </a:rPr>
              <a:t>làm cho quá trình hoạt động diễn ra đúng quy tắc.</a:t>
            </a:r>
            <a:endParaRPr lang="en-US" sz="3600">
              <a:latin typeface="Arial" pitchFamily="34" charset="0"/>
              <a:cs typeface="Arial" pitchFamily="34" charset="0"/>
            </a:endParaRPr>
          </a:p>
        </p:txBody>
      </p:sp>
      <p:sp>
        <p:nvSpPr>
          <p:cNvPr id="7" name="Title 1"/>
          <p:cNvSpPr txBox="1">
            <a:spLocks/>
          </p:cNvSpPr>
          <p:nvPr/>
        </p:nvSpPr>
        <p:spPr>
          <a:xfrm>
            <a:off x="215900" y="3681268"/>
            <a:ext cx="8915400" cy="1679864"/>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Tuần thủ</a:t>
            </a:r>
            <a:r>
              <a:rPr lang="en-US" sz="3600" b="1" smtClean="0">
                <a:latin typeface="Arial" pitchFamily="34" charset="0"/>
                <a:cs typeface="Arial" pitchFamily="34" charset="0"/>
              </a:rPr>
              <a:t>: </a:t>
            </a:r>
            <a:r>
              <a:rPr lang="en-US" sz="3600" smtClean="0">
                <a:latin typeface="Arial" pitchFamily="34" charset="0"/>
                <a:cs typeface="Arial" pitchFamily="34" charset="0"/>
              </a:rPr>
              <a:t>làm theo điều đã quy định.</a:t>
            </a:r>
            <a:endParaRPr lang="en-US" sz="3600">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theo nhóm</a:t>
            </a:r>
          </a:p>
        </p:txBody>
      </p:sp>
      <p:sp>
        <p:nvSpPr>
          <p:cNvPr id="10" name="TextBox 9"/>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toàn bài</a:t>
            </a:r>
          </a:p>
        </p:txBody>
      </p:sp>
      <p:grpSp>
        <p:nvGrpSpPr>
          <p:cNvPr id="7" name="Group 6"/>
          <p:cNvGrpSpPr/>
          <p:nvPr/>
        </p:nvGrpSpPr>
        <p:grpSpPr>
          <a:xfrm>
            <a:off x="71910" y="95250"/>
            <a:ext cx="8977746" cy="4437245"/>
            <a:chOff x="71910" y="95250"/>
            <a:chExt cx="8977746" cy="4437245"/>
          </a:xfrm>
        </p:grpSpPr>
        <p:sp>
          <p:nvSpPr>
            <p:cNvPr id="8" name="TextBox 7"/>
            <p:cNvSpPr txBox="1"/>
            <p:nvPr/>
          </p:nvSpPr>
          <p:spPr>
            <a:xfrm>
              <a:off x="71910" y="593076"/>
              <a:ext cx="8977746" cy="393941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0" y="4593288"/>
            <a:ext cx="1295400" cy="499842"/>
          </a:xfrm>
          <a:prstGeom prst="rect">
            <a:avLst/>
          </a:prstGeom>
        </p:spPr>
      </p:pic>
      <p:sp>
        <p:nvSpPr>
          <p:cNvPr id="4" name="TextBox 3"/>
          <p:cNvSpPr txBox="1"/>
          <p:nvPr/>
        </p:nvSpPr>
        <p:spPr>
          <a:xfrm>
            <a:off x="1295400" y="4644024"/>
            <a:ext cx="3090632" cy="483195"/>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Thi đua</a:t>
            </a:r>
          </a:p>
        </p:txBody>
      </p:sp>
      <p:grpSp>
        <p:nvGrpSpPr>
          <p:cNvPr id="8" name="Group 7"/>
          <p:cNvGrpSpPr/>
          <p:nvPr/>
        </p:nvGrpSpPr>
        <p:grpSpPr>
          <a:xfrm>
            <a:off x="71910" y="95250"/>
            <a:ext cx="8977746" cy="4437245"/>
            <a:chOff x="71910" y="95250"/>
            <a:chExt cx="8977746" cy="4437245"/>
          </a:xfrm>
        </p:grpSpPr>
        <p:sp>
          <p:nvSpPr>
            <p:cNvPr id="9" name="TextBox 8"/>
            <p:cNvSpPr txBox="1"/>
            <p:nvPr/>
          </p:nvSpPr>
          <p:spPr>
            <a:xfrm>
              <a:off x="71910" y="593076"/>
              <a:ext cx="8977746" cy="393941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400">
                <a:latin typeface="Arial" pitchFamily="34" charset="0"/>
                <a:ea typeface="Arial-Rounded" pitchFamily="34" charset="0"/>
                <a:cs typeface="Arial" pitchFamily="34" charset="0"/>
              </a:endParaRPr>
            </a:p>
          </p:txBody>
        </p:sp>
        <p:sp>
          <p:nvSpPr>
            <p:cNvPr id="10" name="TextBox 9"/>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81478"/>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smtClean="0">
                <a:solidFill>
                  <a:schemeClr val="tx1"/>
                </a:solidFill>
                <a:latin typeface="Arial" pitchFamily="34" charset="0"/>
                <a:ea typeface="Arial-Rounded" pitchFamily="34" charset="0"/>
                <a:cs typeface="Arial" pitchFamily="34" charset="0"/>
              </a:rPr>
              <a:t>Đọc toàn bài</a:t>
            </a:r>
            <a:endParaRPr lang="en-US" sz="1600">
              <a:solidFill>
                <a:schemeClr val="tx1"/>
              </a:solidFill>
              <a:latin typeface="Arial" pitchFamily="34" charset="0"/>
              <a:ea typeface="Arial-Rounded" pitchFamily="34" charset="0"/>
              <a:cs typeface="Arial" pitchFamily="34" charset="0"/>
            </a:endParaRPr>
          </a:p>
        </p:txBody>
      </p:sp>
      <p:sp>
        <p:nvSpPr>
          <p:cNvPr id="8" name="Oval 7"/>
          <p:cNvSpPr/>
          <p:nvPr/>
        </p:nvSpPr>
        <p:spPr>
          <a:xfrm>
            <a:off x="4191000" y="5238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71910" y="420505"/>
            <a:ext cx="8977746" cy="4591133"/>
            <a:chOff x="71910" y="95250"/>
            <a:chExt cx="8977746" cy="4591133"/>
          </a:xfrm>
        </p:grpSpPr>
        <p:sp>
          <p:nvSpPr>
            <p:cNvPr id="12" name="TextBox 11"/>
            <p:cNvSpPr txBox="1"/>
            <p:nvPr/>
          </p:nvSpPr>
          <p:spPr>
            <a:xfrm>
              <a:off x="71910" y="593076"/>
              <a:ext cx="8977746" cy="4093307"/>
            </a:xfrm>
            <a:prstGeom prst="rect">
              <a:avLst/>
            </a:prstGeom>
            <a:noFill/>
          </p:spPr>
          <p:txBody>
            <a:bodyPr wrap="square" lIns="91317" tIns="45660" rIns="91317" bIns="45660" rtlCol="0">
              <a:spAutoFit/>
            </a:bodyPr>
            <a:lstStyle/>
            <a:p>
              <a:pPr algn="just"/>
              <a:r>
                <a:rPr lang="en-US" sz="25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500">
                  <a:latin typeface="Arial" pitchFamily="34" charset="0"/>
                  <a:ea typeface="Arial-Rounded" pitchFamily="34" charset="0"/>
                  <a:cs typeface="Arial" pitchFamily="34" charset="0"/>
                </a:rPr>
                <a:t>	</a:t>
              </a:r>
              <a:r>
                <a:rPr lang="en-US" sz="25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500">
                  <a:latin typeface="Arial" pitchFamily="34" charset="0"/>
                  <a:ea typeface="Arial-Rounded" pitchFamily="34" charset="0"/>
                  <a:cs typeface="Arial" pitchFamily="34" charset="0"/>
                </a:rPr>
                <a:t>	</a:t>
              </a:r>
              <a:r>
                <a:rPr lang="en-US" sz="25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500">
                <a:latin typeface="Arial" pitchFamily="34" charset="0"/>
                <a:ea typeface="Arial-Rounded" pitchFamily="34" charset="0"/>
                <a:cs typeface="Arial" pitchFamily="34" charset="0"/>
              </a:endParaRPr>
            </a:p>
          </p:txBody>
        </p:sp>
        <p:sp>
          <p:nvSpPr>
            <p:cNvPr id="13" name="TextBox 12"/>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74" y="4552950"/>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Đèn giao thông có mấy màu?</a:t>
            </a:r>
          </a:p>
        </p:txBody>
      </p:sp>
      <p:sp>
        <p:nvSpPr>
          <p:cNvPr id="3" name="Rectangle 2"/>
          <p:cNvSpPr/>
          <p:nvPr/>
        </p:nvSpPr>
        <p:spPr>
          <a:xfrm>
            <a:off x="152400" y="496277"/>
            <a:ext cx="8762999" cy="4247208"/>
          </a:xfrm>
          <a:prstGeom prst="rect">
            <a:avLst/>
          </a:prstGeom>
        </p:spPr>
        <p:txBody>
          <a:bodyPr wrap="square" lIns="91330" tIns="45666" rIns="91330" bIns="45666">
            <a:spAutoFit/>
          </a:bodyPr>
          <a:lstStyle/>
          <a:p>
            <a:pPr algn="just"/>
            <a:r>
              <a:rPr lang="en-US" sz="2700" smtClean="0">
                <a:latin typeface="Arial" pitchFamily="34" charset="0"/>
                <a:ea typeface="Arial-Rounded" pitchFamily="34" charset="0"/>
                <a:cs typeface="Arial" pitchFamily="34" charset="0"/>
              </a:rPr>
              <a:t>	</a:t>
            </a:r>
            <a:r>
              <a:rPr lang="en-US" sz="2700">
                <a:latin typeface="Arial" pitchFamily="34" charset="0"/>
                <a:ea typeface="Arial-Rounded" pitchFamily="34" charset="0"/>
                <a:cs typeface="Arial" pitchFamily="34" charset="0"/>
              </a:rPr>
              <a:t> Ở các ngã ba, ngã tư đường phố thường có cây đèn ba màu: đỏ, vàng, xanh. </a:t>
            </a:r>
            <a:r>
              <a:rPr lang="en-US" sz="2700" smtClean="0">
                <a:latin typeface="Arial" pitchFamily="34" charset="0"/>
                <a:ea typeface="Arial-Rounded" pitchFamily="34" charset="0"/>
                <a:cs typeface="Arial" pitchFamily="34" charset="0"/>
              </a:rPr>
              <a:t>Đèn </a:t>
            </a:r>
            <a:r>
              <a:rPr lang="en-US" sz="2700">
                <a:latin typeface="Arial" pitchFamily="34" charset="0"/>
                <a:ea typeface="Arial-Rounded" pitchFamily="34" charset="0"/>
                <a:cs typeface="Arial" pitchFamily="34" charset="0"/>
              </a:rPr>
              <a:t>đỏ báo hiệu người đi đường và các phương tiện giao thông phải dừng lại. Đèn xanh báo hiệu được phép di chuyển. Còn đèn vàng báo hiệu phải đi chậm lại trước khi dừng hẳn</a:t>
            </a:r>
            <a:r>
              <a:rPr lang="en-US" sz="2700" smtClean="0">
                <a:latin typeface="Arial" pitchFamily="34" charset="0"/>
                <a:ea typeface="Arial-Rounded" pitchFamily="34" charset="0"/>
                <a:cs typeface="Arial" pitchFamily="34" charset="0"/>
              </a:rPr>
              <a:t>.</a:t>
            </a:r>
          </a:p>
          <a:p>
            <a:pPr algn="just"/>
            <a:r>
              <a:rPr lang="en-US" sz="2700" smtClean="0">
                <a:latin typeface="Arial" pitchFamily="34" charset="0"/>
                <a:ea typeface="Arial-Rounded" pitchFamily="34" charset="0"/>
                <a:cs typeface="Arial" pitchFamily="34" charset="0"/>
              </a:rPr>
              <a:t>	Cây </a:t>
            </a:r>
            <a:r>
              <a:rPr lang="en-US" sz="2700">
                <a:latin typeface="Arial" pitchFamily="34" charset="0"/>
                <a:ea typeface="Arial-Rounded" pitchFamily="34" charset="0"/>
                <a:cs typeface="Arial" pitchFamily="34" charset="0"/>
              </a:rPr>
              <a:t>đèn ba màu này được gọi là đèn giao thông. Nó điều khiển việc đi lại trên đường phố. Nếu không có đèn giao thông thì việc đi lại sẽ rất lộn xộn và nguy hiểm.</a:t>
            </a:r>
          </a:p>
          <a:p>
            <a:pPr algn="just"/>
            <a:endParaRPr lang="en-US" sz="2700">
              <a:latin typeface="Arial" pitchFamily="34" charset="0"/>
              <a:ea typeface="Arial-Rounded" pitchFamily="34" charset="0"/>
              <a:cs typeface="Arial" pitchFamily="34" charset="0"/>
            </a:endParaRPr>
          </a:p>
        </p:txBody>
      </p:sp>
      <p:sp>
        <p:nvSpPr>
          <p:cNvPr id="5" name="TextBox 4"/>
          <p:cNvSpPr txBox="1"/>
          <p:nvPr/>
        </p:nvSpPr>
        <p:spPr>
          <a:xfrm>
            <a:off x="1676400" y="-19050"/>
            <a:ext cx="56388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1 và đoạn 2:</a:t>
            </a:r>
            <a:endParaRPr lang="en-US" sz="3200" b="1">
              <a:latin typeface="Arial" pitchFamily="34" charset="0"/>
              <a:ea typeface="Arial-Rounded" pitchFamily="34" charset="0"/>
              <a:cs typeface="Arial" pitchFamily="34" charset="0"/>
            </a:endParaRPr>
          </a:p>
        </p:txBody>
      </p:sp>
      <p:sp>
        <p:nvSpPr>
          <p:cNvPr id="8" name="TextBox 7"/>
          <p:cNvSpPr txBox="1"/>
          <p:nvPr/>
        </p:nvSpPr>
        <p:spPr>
          <a:xfrm>
            <a:off x="3174" y="4552950"/>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Mỗi màu của đèn giao thông báo hiệu điều gì?</a:t>
            </a:r>
            <a:endParaRPr lang="en-US" sz="3200">
              <a:latin typeface="Arial" pitchFamily="34" charset="0"/>
              <a:ea typeface="Arial-Rounded" pitchFamily="34" charset="0"/>
              <a:cs typeface="Arial" pitchFamily="34" charset="0"/>
            </a:endParaRPr>
          </a:p>
        </p:txBody>
      </p:sp>
      <p:sp>
        <p:nvSpPr>
          <p:cNvPr id="9" name="TextBox 8"/>
          <p:cNvSpPr txBox="1"/>
          <p:nvPr/>
        </p:nvSpPr>
        <p:spPr>
          <a:xfrm>
            <a:off x="-455" y="4248286"/>
            <a:ext cx="9144000" cy="86727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Nếu không có đèn giao thông thì việc đi lại ở các đường phố sẽ như thế nào?</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1+#ppt_w/2"/>
                                          </p:val>
                                        </p:tav>
                                        <p:tav tm="100000">
                                          <p:val>
                                            <p:strVal val="#ppt_x"/>
                                          </p:val>
                                        </p:tav>
                                      </p:tavLst>
                                    </p:anim>
                                    <p:anim calcmode="lin" valueType="num">
                                      <p:cBhvr additive="base">
                                        <p:cTn id="26"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01" y="1504950"/>
            <a:ext cx="9007299" cy="1754326"/>
          </a:xfrm>
          <a:prstGeom prst="rect">
            <a:avLst/>
          </a:prstGeom>
        </p:spPr>
        <p:txBody>
          <a:bodyPr wrap="square">
            <a:spAutoFit/>
          </a:bodyPr>
          <a:lstStyle/>
          <a:p>
            <a:pPr algn="just">
              <a:spcBef>
                <a:spcPts val="600"/>
              </a:spcBef>
            </a:pPr>
            <a:r>
              <a:rPr lang="en-US" sz="3600" smtClean="0">
                <a:latin typeface="Arial" pitchFamily="34" charset="0"/>
                <a:ea typeface="Arial-Rounded" pitchFamily="34" charset="0"/>
                <a:cs typeface="Arial" pitchFamily="34" charset="0"/>
              </a:rPr>
              <a:t>	</a:t>
            </a:r>
            <a:r>
              <a:rPr lang="en-US" sz="3600">
                <a:latin typeface="Arial" pitchFamily="34" charset="0"/>
                <a:ea typeface="Arial-Rounded" pitchFamily="34" charset="0"/>
                <a:cs typeface="Arial" pitchFamily="34" charset="0"/>
              </a:rPr>
              <a:t>Tuân thủ sự điều khiển của đèn giao thông giúp chúng ta bảo đảm an toàn khi đi lại.</a:t>
            </a:r>
          </a:p>
        </p:txBody>
      </p:sp>
      <p:sp>
        <p:nvSpPr>
          <p:cNvPr id="5" name="TextBox 4"/>
          <p:cNvSpPr txBox="1"/>
          <p:nvPr/>
        </p:nvSpPr>
        <p:spPr>
          <a:xfrm>
            <a:off x="0" y="4530259"/>
            <a:ext cx="9144000" cy="507722"/>
          </a:xfrm>
          <a:prstGeom prst="rect">
            <a:avLst/>
          </a:prstGeom>
          <a:solidFill>
            <a:srgbClr val="B9EDFF"/>
          </a:solidFill>
        </p:spPr>
        <p:txBody>
          <a:bodyPr wrap="square" lIns="91330" tIns="45666" rIns="91330" bIns="45666" rtlCol="0">
            <a:spAutoFit/>
          </a:bodyPr>
          <a:lstStyle/>
          <a:p>
            <a:pPr algn="ctr"/>
            <a:r>
              <a:rPr lang="en-US" sz="2700" smtClean="0">
                <a:latin typeface="Arial" pitchFamily="34" charset="0"/>
                <a:ea typeface="Arial-Rounded" pitchFamily="34" charset="0"/>
                <a:cs typeface="Arial" pitchFamily="34" charset="0"/>
              </a:rPr>
              <a:t>Tuân thủ sự điều khiển của đèn giao thông có ý nghĩa gì?</a:t>
            </a:r>
            <a:endParaRPr lang="en-US" sz="2700">
              <a:latin typeface="Arial" pitchFamily="34" charset="0"/>
              <a:ea typeface="Arial-Rounded" pitchFamily="34" charset="0"/>
              <a:cs typeface="Arial" pitchFamily="34" charset="0"/>
            </a:endParaRPr>
          </a:p>
        </p:txBody>
      </p:sp>
      <p:sp>
        <p:nvSpPr>
          <p:cNvPr id="6" name="TextBox 5"/>
          <p:cNvSpPr txBox="1"/>
          <p:nvPr/>
        </p:nvSpPr>
        <p:spPr>
          <a:xfrm>
            <a:off x="2882900" y="1333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3:</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8460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117609"/>
            <a:ext cx="8743950" cy="2147323"/>
            <a:chOff x="1553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147653" cy="584775"/>
            </a:xfrm>
            <a:prstGeom prst="rect">
              <a:avLst/>
            </a:prstGeom>
          </p:spPr>
          <p:txBody>
            <a:bodyPr wrap="square">
              <a:spAutoFit/>
            </a:bodyPr>
            <a:lstStyle/>
            <a:p>
              <a:pPr algn="just"/>
              <a:r>
                <a:rPr lang="vi-VN" sz="3200" b="1" smtClean="0">
                  <a:solidFill>
                    <a:srgbClr val="7030A0"/>
                  </a:solidFill>
                  <a:latin typeface="HP001 4 hàng" pitchFamily="34" charset="0"/>
                  <a:ea typeface="Arial-Rounded" pitchFamily="34" charset="0"/>
                  <a:cs typeface="Arial-Rounded" pitchFamily="34" charset="0"/>
                </a:rPr>
                <a:t>Đèn </a:t>
              </a:r>
              <a:r>
                <a:rPr lang="vi-VN" sz="3200" b="1">
                  <a:solidFill>
                    <a:srgbClr val="7030A0"/>
                  </a:solidFill>
                  <a:latin typeface="HP001 4 hàng" pitchFamily="34" charset="0"/>
                  <a:ea typeface="Arial-Rounded" pitchFamily="34" charset="0"/>
                  <a:cs typeface="Arial-Rounded" pitchFamily="34" charset="0"/>
                </a:rPr>
                <a:t>giao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Ūg có ba </a:t>
              </a:r>
              <a:r>
                <a:rPr lang="vi-VN" sz="3200" b="1" smtClean="0">
                  <a:solidFill>
                    <a:srgbClr val="7030A0"/>
                  </a:solidFill>
                  <a:latin typeface="HP001 4 hàng" pitchFamily="34" charset="0"/>
                  <a:ea typeface="Arial-Rounded" pitchFamily="34" charset="0"/>
                  <a:cs typeface="Arial-Rounded" pitchFamily="34" charset="0"/>
                </a:rPr>
                <a:t>jàu</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2153488" y="1170810"/>
            <a:ext cx="3903412" cy="523111"/>
          </a:xfrm>
          <a:prstGeom prst="rect">
            <a:avLst/>
          </a:prstGeom>
        </p:spPr>
        <p:txBody>
          <a:bodyPr wrap="none" lIns="91330" tIns="45666" rIns="91330" bIns="45666">
            <a:spAutoFit/>
          </a:bodyPr>
          <a:lstStyle/>
          <a:p>
            <a:pPr algn="ctr"/>
            <a:r>
              <a:rPr lang="en-US" sz="2800" smtClean="0">
                <a:latin typeface="Arial" pitchFamily="34" charset="0"/>
                <a:ea typeface="Arial-Rounded" pitchFamily="34" charset="0"/>
                <a:cs typeface="Arial" pitchFamily="34" charset="0"/>
              </a:rPr>
              <a:t>Đèn giao thông có (…).</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78534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496791" y="2476632"/>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sp>
        <p:nvSpPr>
          <p:cNvPr id="27" name="Rectangle 26"/>
          <p:cNvSpPr/>
          <p:nvPr/>
        </p:nvSpPr>
        <p:spPr>
          <a:xfrm>
            <a:off x="1569674"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7" name="Rectangle 36"/>
          <p:cNvSpPr/>
          <p:nvPr/>
        </p:nvSpPr>
        <p:spPr>
          <a:xfrm>
            <a:off x="235591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8" name="Rectangle 37"/>
          <p:cNvSpPr/>
          <p:nvPr/>
        </p:nvSpPr>
        <p:spPr>
          <a:xfrm>
            <a:off x="3439391"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9" name="Rectangle 38"/>
          <p:cNvSpPr/>
          <p:nvPr/>
        </p:nvSpPr>
        <p:spPr>
          <a:xfrm>
            <a:off x="3876456"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0" name="Rectangle 39"/>
          <p:cNvSpPr/>
          <p:nvPr/>
        </p:nvSpPr>
        <p:spPr>
          <a:xfrm>
            <a:off x="4422844"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down)">
                                      <p:cBhvr>
                                        <p:cTn id="85" dur="652">
                                          <p:stCondLst>
                                            <p:cond delay="0"/>
                                          </p:stCondLst>
                                        </p:cTn>
                                        <p:tgtEl>
                                          <p:spTgt spid="27"/>
                                        </p:tgtEl>
                                      </p:cBhvr>
                                    </p:animEffect>
                                    <p:anim calcmode="lin" valueType="num">
                                      <p:cBhvr>
                                        <p:cTn id="86"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87"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8"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89"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90"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91" dur="29">
                                          <p:stCondLst>
                                            <p:cond delay="731"/>
                                          </p:stCondLst>
                                        </p:cTn>
                                        <p:tgtEl>
                                          <p:spTgt spid="27"/>
                                        </p:tgtEl>
                                      </p:cBhvr>
                                      <p:to x="100000" y="60000"/>
                                    </p:animScale>
                                    <p:animScale>
                                      <p:cBhvr>
                                        <p:cTn id="92" dur="187" decel="50000">
                                          <p:stCondLst>
                                            <p:cond delay="761"/>
                                          </p:stCondLst>
                                        </p:cTn>
                                        <p:tgtEl>
                                          <p:spTgt spid="27"/>
                                        </p:tgtEl>
                                      </p:cBhvr>
                                      <p:to x="100000" y="100000"/>
                                    </p:animScale>
                                    <p:animScale>
                                      <p:cBhvr>
                                        <p:cTn id="93" dur="29">
                                          <p:stCondLst>
                                            <p:cond delay="1476"/>
                                          </p:stCondLst>
                                        </p:cTn>
                                        <p:tgtEl>
                                          <p:spTgt spid="27"/>
                                        </p:tgtEl>
                                      </p:cBhvr>
                                      <p:to x="100000" y="80000"/>
                                    </p:animScale>
                                    <p:animScale>
                                      <p:cBhvr>
                                        <p:cTn id="94" dur="187" decel="50000">
                                          <p:stCondLst>
                                            <p:cond delay="1505"/>
                                          </p:stCondLst>
                                        </p:cTn>
                                        <p:tgtEl>
                                          <p:spTgt spid="27"/>
                                        </p:tgtEl>
                                      </p:cBhvr>
                                      <p:to x="100000" y="100000"/>
                                    </p:animScale>
                                    <p:animScale>
                                      <p:cBhvr>
                                        <p:cTn id="95" dur="29">
                                          <p:stCondLst>
                                            <p:cond delay="1847"/>
                                          </p:stCondLst>
                                        </p:cTn>
                                        <p:tgtEl>
                                          <p:spTgt spid="27"/>
                                        </p:tgtEl>
                                      </p:cBhvr>
                                      <p:to x="100000" y="90000"/>
                                    </p:animScale>
                                    <p:animScale>
                                      <p:cBhvr>
                                        <p:cTn id="96" dur="187" decel="50000">
                                          <p:stCondLst>
                                            <p:cond delay="1876"/>
                                          </p:stCondLst>
                                        </p:cTn>
                                        <p:tgtEl>
                                          <p:spTgt spid="27"/>
                                        </p:tgtEl>
                                      </p:cBhvr>
                                      <p:to x="100000" y="100000"/>
                                    </p:animScale>
                                    <p:animScale>
                                      <p:cBhvr>
                                        <p:cTn id="97" dur="29">
                                          <p:stCondLst>
                                            <p:cond delay="2034"/>
                                          </p:stCondLst>
                                        </p:cTn>
                                        <p:tgtEl>
                                          <p:spTgt spid="27"/>
                                        </p:tgtEl>
                                      </p:cBhvr>
                                      <p:to x="100000" y="95000"/>
                                    </p:animScale>
                                    <p:animScale>
                                      <p:cBhvr>
                                        <p:cTn id="98" dur="187" decel="50000">
                                          <p:stCondLst>
                                            <p:cond delay="2063"/>
                                          </p:stCondLst>
                                        </p:cTn>
                                        <p:tgtEl>
                                          <p:spTgt spid="27"/>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down)">
                                      <p:cBhvr>
                                        <p:cTn id="101" dur="652">
                                          <p:stCondLst>
                                            <p:cond delay="0"/>
                                          </p:stCondLst>
                                        </p:cTn>
                                        <p:tgtEl>
                                          <p:spTgt spid="37"/>
                                        </p:tgtEl>
                                      </p:cBhvr>
                                    </p:animEffect>
                                    <p:anim calcmode="lin" valueType="num">
                                      <p:cBhvr>
                                        <p:cTn id="102"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03"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4"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105"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106"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107" dur="29">
                                          <p:stCondLst>
                                            <p:cond delay="731"/>
                                          </p:stCondLst>
                                        </p:cTn>
                                        <p:tgtEl>
                                          <p:spTgt spid="37"/>
                                        </p:tgtEl>
                                      </p:cBhvr>
                                      <p:to x="100000" y="60000"/>
                                    </p:animScale>
                                    <p:animScale>
                                      <p:cBhvr>
                                        <p:cTn id="108" dur="187" decel="50000">
                                          <p:stCondLst>
                                            <p:cond delay="761"/>
                                          </p:stCondLst>
                                        </p:cTn>
                                        <p:tgtEl>
                                          <p:spTgt spid="37"/>
                                        </p:tgtEl>
                                      </p:cBhvr>
                                      <p:to x="100000" y="100000"/>
                                    </p:animScale>
                                    <p:animScale>
                                      <p:cBhvr>
                                        <p:cTn id="109" dur="29">
                                          <p:stCondLst>
                                            <p:cond delay="1476"/>
                                          </p:stCondLst>
                                        </p:cTn>
                                        <p:tgtEl>
                                          <p:spTgt spid="37"/>
                                        </p:tgtEl>
                                      </p:cBhvr>
                                      <p:to x="100000" y="80000"/>
                                    </p:animScale>
                                    <p:animScale>
                                      <p:cBhvr>
                                        <p:cTn id="110" dur="187" decel="50000">
                                          <p:stCondLst>
                                            <p:cond delay="1505"/>
                                          </p:stCondLst>
                                        </p:cTn>
                                        <p:tgtEl>
                                          <p:spTgt spid="37"/>
                                        </p:tgtEl>
                                      </p:cBhvr>
                                      <p:to x="100000" y="100000"/>
                                    </p:animScale>
                                    <p:animScale>
                                      <p:cBhvr>
                                        <p:cTn id="111" dur="29">
                                          <p:stCondLst>
                                            <p:cond delay="1847"/>
                                          </p:stCondLst>
                                        </p:cTn>
                                        <p:tgtEl>
                                          <p:spTgt spid="37"/>
                                        </p:tgtEl>
                                      </p:cBhvr>
                                      <p:to x="100000" y="90000"/>
                                    </p:animScale>
                                    <p:animScale>
                                      <p:cBhvr>
                                        <p:cTn id="112" dur="187" decel="50000">
                                          <p:stCondLst>
                                            <p:cond delay="1876"/>
                                          </p:stCondLst>
                                        </p:cTn>
                                        <p:tgtEl>
                                          <p:spTgt spid="37"/>
                                        </p:tgtEl>
                                      </p:cBhvr>
                                      <p:to x="100000" y="100000"/>
                                    </p:animScale>
                                    <p:animScale>
                                      <p:cBhvr>
                                        <p:cTn id="113" dur="29">
                                          <p:stCondLst>
                                            <p:cond delay="2034"/>
                                          </p:stCondLst>
                                        </p:cTn>
                                        <p:tgtEl>
                                          <p:spTgt spid="37"/>
                                        </p:tgtEl>
                                      </p:cBhvr>
                                      <p:to x="100000" y="95000"/>
                                    </p:animScale>
                                    <p:animScale>
                                      <p:cBhvr>
                                        <p:cTn id="114" dur="187" decel="50000">
                                          <p:stCondLst>
                                            <p:cond delay="2063"/>
                                          </p:stCondLst>
                                        </p:cTn>
                                        <p:tgtEl>
                                          <p:spTgt spid="37"/>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wipe(down)">
                                      <p:cBhvr>
                                        <p:cTn id="117" dur="652">
                                          <p:stCondLst>
                                            <p:cond delay="0"/>
                                          </p:stCondLst>
                                        </p:cTn>
                                        <p:tgtEl>
                                          <p:spTgt spid="38"/>
                                        </p:tgtEl>
                                      </p:cBhvr>
                                    </p:animEffect>
                                    <p:anim calcmode="lin" valueType="num">
                                      <p:cBhvr>
                                        <p:cTn id="118"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9"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20"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21"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22"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23" dur="29">
                                          <p:stCondLst>
                                            <p:cond delay="731"/>
                                          </p:stCondLst>
                                        </p:cTn>
                                        <p:tgtEl>
                                          <p:spTgt spid="38"/>
                                        </p:tgtEl>
                                      </p:cBhvr>
                                      <p:to x="100000" y="60000"/>
                                    </p:animScale>
                                    <p:animScale>
                                      <p:cBhvr>
                                        <p:cTn id="124" dur="187" decel="50000">
                                          <p:stCondLst>
                                            <p:cond delay="761"/>
                                          </p:stCondLst>
                                        </p:cTn>
                                        <p:tgtEl>
                                          <p:spTgt spid="38"/>
                                        </p:tgtEl>
                                      </p:cBhvr>
                                      <p:to x="100000" y="100000"/>
                                    </p:animScale>
                                    <p:animScale>
                                      <p:cBhvr>
                                        <p:cTn id="125" dur="29">
                                          <p:stCondLst>
                                            <p:cond delay="1476"/>
                                          </p:stCondLst>
                                        </p:cTn>
                                        <p:tgtEl>
                                          <p:spTgt spid="38"/>
                                        </p:tgtEl>
                                      </p:cBhvr>
                                      <p:to x="100000" y="80000"/>
                                    </p:animScale>
                                    <p:animScale>
                                      <p:cBhvr>
                                        <p:cTn id="126" dur="187" decel="50000">
                                          <p:stCondLst>
                                            <p:cond delay="1505"/>
                                          </p:stCondLst>
                                        </p:cTn>
                                        <p:tgtEl>
                                          <p:spTgt spid="38"/>
                                        </p:tgtEl>
                                      </p:cBhvr>
                                      <p:to x="100000" y="100000"/>
                                    </p:animScale>
                                    <p:animScale>
                                      <p:cBhvr>
                                        <p:cTn id="127" dur="29">
                                          <p:stCondLst>
                                            <p:cond delay="1847"/>
                                          </p:stCondLst>
                                        </p:cTn>
                                        <p:tgtEl>
                                          <p:spTgt spid="38"/>
                                        </p:tgtEl>
                                      </p:cBhvr>
                                      <p:to x="100000" y="90000"/>
                                    </p:animScale>
                                    <p:animScale>
                                      <p:cBhvr>
                                        <p:cTn id="128" dur="187" decel="50000">
                                          <p:stCondLst>
                                            <p:cond delay="1876"/>
                                          </p:stCondLst>
                                        </p:cTn>
                                        <p:tgtEl>
                                          <p:spTgt spid="38"/>
                                        </p:tgtEl>
                                      </p:cBhvr>
                                      <p:to x="100000" y="100000"/>
                                    </p:animScale>
                                    <p:animScale>
                                      <p:cBhvr>
                                        <p:cTn id="129" dur="29">
                                          <p:stCondLst>
                                            <p:cond delay="2034"/>
                                          </p:stCondLst>
                                        </p:cTn>
                                        <p:tgtEl>
                                          <p:spTgt spid="38"/>
                                        </p:tgtEl>
                                      </p:cBhvr>
                                      <p:to x="100000" y="95000"/>
                                    </p:animScale>
                                    <p:animScale>
                                      <p:cBhvr>
                                        <p:cTn id="130" dur="187" decel="50000">
                                          <p:stCondLst>
                                            <p:cond delay="2063"/>
                                          </p:stCondLst>
                                        </p:cTn>
                                        <p:tgtEl>
                                          <p:spTgt spid="38"/>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wipe(down)">
                                      <p:cBhvr>
                                        <p:cTn id="133" dur="652">
                                          <p:stCondLst>
                                            <p:cond delay="0"/>
                                          </p:stCondLst>
                                        </p:cTn>
                                        <p:tgtEl>
                                          <p:spTgt spid="39"/>
                                        </p:tgtEl>
                                      </p:cBhvr>
                                    </p:animEffect>
                                    <p:anim calcmode="lin" valueType="num">
                                      <p:cBhvr>
                                        <p:cTn id="134"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35"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36"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37"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38"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39" dur="29">
                                          <p:stCondLst>
                                            <p:cond delay="731"/>
                                          </p:stCondLst>
                                        </p:cTn>
                                        <p:tgtEl>
                                          <p:spTgt spid="39"/>
                                        </p:tgtEl>
                                      </p:cBhvr>
                                      <p:to x="100000" y="60000"/>
                                    </p:animScale>
                                    <p:animScale>
                                      <p:cBhvr>
                                        <p:cTn id="140" dur="187" decel="50000">
                                          <p:stCondLst>
                                            <p:cond delay="761"/>
                                          </p:stCondLst>
                                        </p:cTn>
                                        <p:tgtEl>
                                          <p:spTgt spid="39"/>
                                        </p:tgtEl>
                                      </p:cBhvr>
                                      <p:to x="100000" y="100000"/>
                                    </p:animScale>
                                    <p:animScale>
                                      <p:cBhvr>
                                        <p:cTn id="141" dur="29">
                                          <p:stCondLst>
                                            <p:cond delay="1476"/>
                                          </p:stCondLst>
                                        </p:cTn>
                                        <p:tgtEl>
                                          <p:spTgt spid="39"/>
                                        </p:tgtEl>
                                      </p:cBhvr>
                                      <p:to x="100000" y="80000"/>
                                    </p:animScale>
                                    <p:animScale>
                                      <p:cBhvr>
                                        <p:cTn id="142" dur="187" decel="50000">
                                          <p:stCondLst>
                                            <p:cond delay="1505"/>
                                          </p:stCondLst>
                                        </p:cTn>
                                        <p:tgtEl>
                                          <p:spTgt spid="39"/>
                                        </p:tgtEl>
                                      </p:cBhvr>
                                      <p:to x="100000" y="100000"/>
                                    </p:animScale>
                                    <p:animScale>
                                      <p:cBhvr>
                                        <p:cTn id="143" dur="29">
                                          <p:stCondLst>
                                            <p:cond delay="1847"/>
                                          </p:stCondLst>
                                        </p:cTn>
                                        <p:tgtEl>
                                          <p:spTgt spid="39"/>
                                        </p:tgtEl>
                                      </p:cBhvr>
                                      <p:to x="100000" y="90000"/>
                                    </p:animScale>
                                    <p:animScale>
                                      <p:cBhvr>
                                        <p:cTn id="144" dur="187" decel="50000">
                                          <p:stCondLst>
                                            <p:cond delay="1876"/>
                                          </p:stCondLst>
                                        </p:cTn>
                                        <p:tgtEl>
                                          <p:spTgt spid="39"/>
                                        </p:tgtEl>
                                      </p:cBhvr>
                                      <p:to x="100000" y="100000"/>
                                    </p:animScale>
                                    <p:animScale>
                                      <p:cBhvr>
                                        <p:cTn id="145" dur="29">
                                          <p:stCondLst>
                                            <p:cond delay="2034"/>
                                          </p:stCondLst>
                                        </p:cTn>
                                        <p:tgtEl>
                                          <p:spTgt spid="39"/>
                                        </p:tgtEl>
                                      </p:cBhvr>
                                      <p:to x="100000" y="95000"/>
                                    </p:animScale>
                                    <p:animScale>
                                      <p:cBhvr>
                                        <p:cTn id="146" dur="187" decel="50000">
                                          <p:stCondLst>
                                            <p:cond delay="2063"/>
                                          </p:stCondLst>
                                        </p:cTn>
                                        <p:tgtEl>
                                          <p:spTgt spid="39"/>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wipe(down)">
                                      <p:cBhvr>
                                        <p:cTn id="149" dur="652">
                                          <p:stCondLst>
                                            <p:cond delay="0"/>
                                          </p:stCondLst>
                                        </p:cTn>
                                        <p:tgtEl>
                                          <p:spTgt spid="40"/>
                                        </p:tgtEl>
                                      </p:cBhvr>
                                    </p:animEffect>
                                    <p:anim calcmode="lin" valueType="num">
                                      <p:cBhvr>
                                        <p:cTn id="150"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1"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2"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53"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54"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55" dur="29">
                                          <p:stCondLst>
                                            <p:cond delay="731"/>
                                          </p:stCondLst>
                                        </p:cTn>
                                        <p:tgtEl>
                                          <p:spTgt spid="40"/>
                                        </p:tgtEl>
                                      </p:cBhvr>
                                      <p:to x="100000" y="60000"/>
                                    </p:animScale>
                                    <p:animScale>
                                      <p:cBhvr>
                                        <p:cTn id="156" dur="187" decel="50000">
                                          <p:stCondLst>
                                            <p:cond delay="761"/>
                                          </p:stCondLst>
                                        </p:cTn>
                                        <p:tgtEl>
                                          <p:spTgt spid="40"/>
                                        </p:tgtEl>
                                      </p:cBhvr>
                                      <p:to x="100000" y="100000"/>
                                    </p:animScale>
                                    <p:animScale>
                                      <p:cBhvr>
                                        <p:cTn id="157" dur="29">
                                          <p:stCondLst>
                                            <p:cond delay="1476"/>
                                          </p:stCondLst>
                                        </p:cTn>
                                        <p:tgtEl>
                                          <p:spTgt spid="40"/>
                                        </p:tgtEl>
                                      </p:cBhvr>
                                      <p:to x="100000" y="80000"/>
                                    </p:animScale>
                                    <p:animScale>
                                      <p:cBhvr>
                                        <p:cTn id="158" dur="187" decel="50000">
                                          <p:stCondLst>
                                            <p:cond delay="1505"/>
                                          </p:stCondLst>
                                        </p:cTn>
                                        <p:tgtEl>
                                          <p:spTgt spid="40"/>
                                        </p:tgtEl>
                                      </p:cBhvr>
                                      <p:to x="100000" y="100000"/>
                                    </p:animScale>
                                    <p:animScale>
                                      <p:cBhvr>
                                        <p:cTn id="159" dur="29">
                                          <p:stCondLst>
                                            <p:cond delay="1847"/>
                                          </p:stCondLst>
                                        </p:cTn>
                                        <p:tgtEl>
                                          <p:spTgt spid="40"/>
                                        </p:tgtEl>
                                      </p:cBhvr>
                                      <p:to x="100000" y="90000"/>
                                    </p:animScale>
                                    <p:animScale>
                                      <p:cBhvr>
                                        <p:cTn id="160" dur="187" decel="50000">
                                          <p:stCondLst>
                                            <p:cond delay="1876"/>
                                          </p:stCondLst>
                                        </p:cTn>
                                        <p:tgtEl>
                                          <p:spTgt spid="40"/>
                                        </p:tgtEl>
                                      </p:cBhvr>
                                      <p:to x="100000" y="100000"/>
                                    </p:animScale>
                                    <p:animScale>
                                      <p:cBhvr>
                                        <p:cTn id="161" dur="29">
                                          <p:stCondLst>
                                            <p:cond delay="2034"/>
                                          </p:stCondLst>
                                        </p:cTn>
                                        <p:tgtEl>
                                          <p:spTgt spid="40"/>
                                        </p:tgtEl>
                                      </p:cBhvr>
                                      <p:to x="100000" y="95000"/>
                                    </p:animScale>
                                    <p:animScale>
                                      <p:cBhvr>
                                        <p:cTn id="162" dur="187" decel="50000">
                                          <p:stCondLst>
                                            <p:cond delay="2063"/>
                                          </p:stCondLst>
                                        </p:cTn>
                                        <p:tgtEl>
                                          <p:spTgt spid="40"/>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1" nodeType="clickEffect">
                                  <p:stCondLst>
                                    <p:cond delay="0"/>
                                  </p:stCondLst>
                                  <p:childTnLst>
                                    <p:animEffect transition="out" filter="fade">
                                      <p:cBhvr>
                                        <p:cTn id="166" dur="500"/>
                                        <p:tgtEl>
                                          <p:spTgt spid="27"/>
                                        </p:tgtEl>
                                      </p:cBhvr>
                                    </p:animEffect>
                                    <p:set>
                                      <p:cBhvr>
                                        <p:cTn id="167" dur="1" fill="hold">
                                          <p:stCondLst>
                                            <p:cond delay="499"/>
                                          </p:stCondLst>
                                        </p:cTn>
                                        <p:tgtEl>
                                          <p:spTgt spid="27"/>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37"/>
                                        </p:tgtEl>
                                      </p:cBhvr>
                                    </p:animEffect>
                                    <p:set>
                                      <p:cBhvr>
                                        <p:cTn id="170" dur="1" fill="hold">
                                          <p:stCondLst>
                                            <p:cond delay="499"/>
                                          </p:stCondLst>
                                        </p:cTn>
                                        <p:tgtEl>
                                          <p:spTgt spid="37"/>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38"/>
                                        </p:tgtEl>
                                      </p:cBhvr>
                                    </p:animEffect>
                                    <p:set>
                                      <p:cBhvr>
                                        <p:cTn id="173" dur="1" fill="hold">
                                          <p:stCondLst>
                                            <p:cond delay="499"/>
                                          </p:stCondLst>
                                        </p:cTn>
                                        <p:tgtEl>
                                          <p:spTgt spid="38"/>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39"/>
                                        </p:tgtEl>
                                      </p:cBhvr>
                                    </p:animEffect>
                                    <p:set>
                                      <p:cBhvr>
                                        <p:cTn id="176" dur="1" fill="hold">
                                          <p:stCondLst>
                                            <p:cond delay="499"/>
                                          </p:stCondLst>
                                        </p:cTn>
                                        <p:tgtEl>
                                          <p:spTgt spid="39"/>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40"/>
                                        </p:tgtEl>
                                      </p:cBhvr>
                                    </p:animEffect>
                                    <p:set>
                                      <p:cBhvr>
                                        <p:cTn id="179"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p:bldP spid="27" grpId="1"/>
      <p:bldP spid="37" grpId="0"/>
      <p:bldP spid="37" grpId="1"/>
      <p:bldP spid="38" grpId="0"/>
      <p:bldP spid="38" grpId="1"/>
      <p:bldP spid="39" grpId="0"/>
      <p:bldP spid="39" grpId="1"/>
      <p:bldP spid="40" grpId="0"/>
      <p:bldP spid="4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Đ.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1447800" y="57150"/>
            <a:ext cx="5638800" cy="56388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31542"/>
            <a:ext cx="2895600" cy="857250"/>
          </a:xfrm>
        </p:spPr>
        <p:txBody>
          <a:bodyPr>
            <a:normAutofit fontScale="90000"/>
          </a:bodyPr>
          <a:lstStyle/>
          <a:p>
            <a:pPr algn="l"/>
            <a:r>
              <a:rPr lang="en-US" smtClean="0">
                <a:solidFill>
                  <a:schemeClr val="tx2"/>
                </a:solidFill>
                <a:latin typeface="Arial" pitchFamily="34" charset="0"/>
                <a:cs typeface="Arial" pitchFamily="34" charset="0"/>
              </a:rPr>
              <a:t>1</a:t>
            </a:r>
            <a:r>
              <a:rPr lang="en-US" i="1" smtClean="0">
                <a:solidFill>
                  <a:schemeClr val="tx2"/>
                </a:solidFill>
                <a:latin typeface="Arial" pitchFamily="34" charset="0"/>
                <a:cs typeface="Arial" pitchFamily="34" charset="0"/>
              </a:rPr>
              <a:t>. gi</a:t>
            </a:r>
            <a:r>
              <a:rPr lang="en-US" smtClean="0">
                <a:solidFill>
                  <a:schemeClr val="tx2"/>
                </a:solidFill>
                <a:latin typeface="Arial" pitchFamily="34" charset="0"/>
                <a:cs typeface="Arial" pitchFamily="34" charset="0"/>
              </a:rPr>
              <a:t> hay </a:t>
            </a:r>
            <a:r>
              <a:rPr lang="en-US" i="1" smtClean="0">
                <a:solidFill>
                  <a:schemeClr val="tx2"/>
                </a:solidFill>
                <a:latin typeface="Arial" pitchFamily="34" charset="0"/>
                <a:cs typeface="Arial" pitchFamily="34" charset="0"/>
              </a:rPr>
              <a:t>d</a:t>
            </a:r>
            <a:r>
              <a:rPr lang="en-US" smtClean="0">
                <a:solidFill>
                  <a:schemeClr val="tx2"/>
                </a:solidFill>
                <a:latin typeface="Arial" pitchFamily="34" charset="0"/>
                <a:cs typeface="Arial" pitchFamily="34" charset="0"/>
              </a:rPr>
              <a:t>?</a:t>
            </a:r>
            <a:br>
              <a:rPr lang="en-US" smtClean="0">
                <a:solidFill>
                  <a:schemeClr val="tx2"/>
                </a:solidFill>
                <a:latin typeface="Arial" pitchFamily="34" charset="0"/>
                <a:cs typeface="Arial" pitchFamily="34" charset="0"/>
              </a:rPr>
            </a:br>
            <a:r>
              <a:rPr lang="en-US" smtClean="0">
                <a:solidFill>
                  <a:schemeClr val="tx2"/>
                </a:solidFill>
                <a:latin typeface="Arial" pitchFamily="34" charset="0"/>
                <a:cs typeface="Arial" pitchFamily="34" charset="0"/>
              </a:rPr>
              <a:t>ngọn …ó</a:t>
            </a:r>
            <a:br>
              <a:rPr lang="en-US" smtClean="0">
                <a:solidFill>
                  <a:schemeClr val="tx2"/>
                </a:solidFill>
                <a:latin typeface="Arial" pitchFamily="34" charset="0"/>
                <a:cs typeface="Arial" pitchFamily="34" charset="0"/>
              </a:rPr>
            </a:br>
            <a:r>
              <a:rPr lang="en-US" smtClean="0">
                <a:solidFill>
                  <a:schemeClr val="tx2"/>
                </a:solidFill>
                <a:latin typeface="Arial" pitchFamily="34" charset="0"/>
                <a:cs typeface="Arial" pitchFamily="34" charset="0"/>
              </a:rPr>
              <a:t>cặp …a</a:t>
            </a:r>
            <a:endParaRPr lang="en-US">
              <a:solidFill>
                <a:schemeClr val="tx2"/>
              </a:solidFill>
              <a:latin typeface="Arial" pitchFamily="34" charset="0"/>
              <a:cs typeface="Arial" pitchFamily="34" charset="0"/>
            </a:endParaRPr>
          </a:p>
        </p:txBody>
      </p:sp>
      <p:sp>
        <p:nvSpPr>
          <p:cNvPr id="15" name="Title 1"/>
          <p:cNvSpPr txBox="1">
            <a:spLocks/>
          </p:cNvSpPr>
          <p:nvPr/>
        </p:nvSpPr>
        <p:spPr>
          <a:xfrm>
            <a:off x="1504950" y="618840"/>
            <a:ext cx="685800" cy="857250"/>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chemeClr val="tx2"/>
                </a:solidFill>
                <a:latin typeface="Arial" pitchFamily="34" charset="0"/>
                <a:cs typeface="Arial" pitchFamily="34" charset="0"/>
              </a:rPr>
              <a:t>gi</a:t>
            </a:r>
            <a:endParaRPr lang="en-US">
              <a:solidFill>
                <a:schemeClr val="tx2"/>
              </a:solidFill>
              <a:latin typeface="Arial" pitchFamily="34" charset="0"/>
              <a:cs typeface="Arial" pitchFamily="34" charset="0"/>
            </a:endParaRPr>
          </a:p>
        </p:txBody>
      </p:sp>
      <p:sp>
        <p:nvSpPr>
          <p:cNvPr id="16" name="Title 1"/>
          <p:cNvSpPr txBox="1">
            <a:spLocks/>
          </p:cNvSpPr>
          <p:nvPr/>
        </p:nvSpPr>
        <p:spPr>
          <a:xfrm>
            <a:off x="1314450" y="1218915"/>
            <a:ext cx="685800" cy="857250"/>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chemeClr val="tx2"/>
                </a:solidFill>
                <a:latin typeface="Arial" pitchFamily="34" charset="0"/>
                <a:cs typeface="Arial" pitchFamily="34" charset="0"/>
              </a:rPr>
              <a:t>d</a:t>
            </a:r>
            <a:endParaRPr lang="en-US">
              <a:solidFill>
                <a:schemeClr val="tx2"/>
              </a:solidFill>
              <a:latin typeface="Arial" pitchFamily="34" charset="0"/>
              <a:cs typeface="Arial" pitchFamily="34" charset="0"/>
            </a:endParaRPr>
          </a:p>
        </p:txBody>
      </p:sp>
      <p:sp>
        <p:nvSpPr>
          <p:cNvPr id="17" name="Title 1"/>
          <p:cNvSpPr txBox="1">
            <a:spLocks/>
          </p:cNvSpPr>
          <p:nvPr/>
        </p:nvSpPr>
        <p:spPr>
          <a:xfrm>
            <a:off x="2990850" y="9240"/>
            <a:ext cx="2971800" cy="2160181"/>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rgbClr val="7030A0"/>
                </a:solidFill>
                <a:latin typeface="Arial" pitchFamily="34" charset="0"/>
                <a:cs typeface="Arial" pitchFamily="34" charset="0"/>
              </a:rPr>
              <a:t>2. Khi bị lạc, chúng ta nên (…)</a:t>
            </a:r>
            <a:endParaRPr lang="en-US">
              <a:solidFill>
                <a:srgbClr val="7030A0"/>
              </a:solidFill>
              <a:latin typeface="Arial" pitchFamily="34" charset="0"/>
              <a:cs typeface="Arial" pitchFamily="34" charset="0"/>
            </a:endParaRPr>
          </a:p>
        </p:txBody>
      </p:sp>
      <p:sp>
        <p:nvSpPr>
          <p:cNvPr id="18" name="Title 1"/>
          <p:cNvSpPr txBox="1">
            <a:spLocks/>
          </p:cNvSpPr>
          <p:nvPr/>
        </p:nvSpPr>
        <p:spPr>
          <a:xfrm>
            <a:off x="3009900" y="1904115"/>
            <a:ext cx="3143250" cy="1080090"/>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rgbClr val="7030A0"/>
                </a:solidFill>
                <a:latin typeface="Arial" pitchFamily="34" charset="0"/>
                <a:cs typeface="Arial" pitchFamily="34" charset="0"/>
              </a:rPr>
              <a:t>A. bình tĩnh</a:t>
            </a:r>
            <a:endParaRPr lang="en-US">
              <a:solidFill>
                <a:srgbClr val="7030A0"/>
              </a:solidFill>
              <a:latin typeface="Arial" pitchFamily="34" charset="0"/>
              <a:cs typeface="Arial" pitchFamily="34" charset="0"/>
            </a:endParaRPr>
          </a:p>
        </p:txBody>
      </p:sp>
      <p:sp>
        <p:nvSpPr>
          <p:cNvPr id="19" name="Title 1"/>
          <p:cNvSpPr txBox="1">
            <a:spLocks/>
          </p:cNvSpPr>
          <p:nvPr/>
        </p:nvSpPr>
        <p:spPr>
          <a:xfrm>
            <a:off x="3009900" y="2653710"/>
            <a:ext cx="3143250" cy="1080090"/>
          </a:xfrm>
          <a:prstGeom prst="rect">
            <a:avLst/>
          </a:prstGeom>
        </p:spPr>
        <p:txBody>
          <a:bodyPr vert="horz" lIns="91317" tIns="45660" rIns="91317" bIns="45660" rtlCol="0" anchor="ctr">
            <a:normAutofit fontScale="9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rgbClr val="7030A0"/>
                </a:solidFill>
                <a:latin typeface="Arial" pitchFamily="34" charset="0"/>
                <a:cs typeface="Arial" pitchFamily="34" charset="0"/>
              </a:rPr>
              <a:t>B. hoảng hốt</a:t>
            </a:r>
            <a:endParaRPr lang="en-US">
              <a:solidFill>
                <a:srgbClr val="7030A0"/>
              </a:solidFill>
              <a:latin typeface="Arial" pitchFamily="34" charset="0"/>
              <a:cs typeface="Arial" pitchFamily="34" charset="0"/>
            </a:endParaRPr>
          </a:p>
        </p:txBody>
      </p:sp>
      <p:sp>
        <p:nvSpPr>
          <p:cNvPr id="20" name="Title 1"/>
          <p:cNvSpPr txBox="1">
            <a:spLocks/>
          </p:cNvSpPr>
          <p:nvPr/>
        </p:nvSpPr>
        <p:spPr>
          <a:xfrm>
            <a:off x="6248400" y="-171450"/>
            <a:ext cx="2971800" cy="3184515"/>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rgbClr val="C00000"/>
                </a:solidFill>
                <a:latin typeface="Arial" pitchFamily="34" charset="0"/>
                <a:cs typeface="Arial" pitchFamily="34" charset="0"/>
              </a:rPr>
              <a:t>3. Nhờ đâu mà Nam không bị lạc?</a:t>
            </a:r>
            <a:endParaRPr lang="en-US">
              <a:solidFill>
                <a:srgbClr val="C00000"/>
              </a:solidFill>
              <a:latin typeface="Arial" pitchFamily="34" charset="0"/>
              <a:cs typeface="Arial" pitchFamily="34" charset="0"/>
            </a:endParaRPr>
          </a:p>
        </p:txBody>
      </p:sp>
      <p:grpSp>
        <p:nvGrpSpPr>
          <p:cNvPr id="8" name="Group 7"/>
          <p:cNvGrpSpPr/>
          <p:nvPr/>
        </p:nvGrpSpPr>
        <p:grpSpPr>
          <a:xfrm>
            <a:off x="3076575" y="-171450"/>
            <a:ext cx="2857500" cy="4539095"/>
            <a:chOff x="2695575" y="1438692"/>
            <a:chExt cx="2076450" cy="3298409"/>
          </a:xfrm>
        </p:grpSpPr>
        <p:sp>
          <p:nvSpPr>
            <p:cNvPr id="7" name="Rectangle 6"/>
            <p:cNvSpPr/>
            <p:nvPr/>
          </p:nvSpPr>
          <p:spPr>
            <a:xfrm>
              <a:off x="2695575" y="1665543"/>
              <a:ext cx="2076450" cy="3071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352"/>
            <a:stretch/>
          </p:blipFill>
          <p:spPr bwMode="auto">
            <a:xfrm>
              <a:off x="2733675" y="1438692"/>
              <a:ext cx="2000250" cy="328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96837" y="262209"/>
            <a:ext cx="2816225" cy="3452813"/>
            <a:chOff x="0" y="660399"/>
            <a:chExt cx="2816225" cy="3452813"/>
          </a:xfrm>
        </p:grpSpPr>
        <p:sp>
          <p:nvSpPr>
            <p:cNvPr id="3" name="Rectangle 2"/>
            <p:cNvSpPr/>
            <p:nvPr/>
          </p:nvSpPr>
          <p:spPr>
            <a:xfrm>
              <a:off x="0" y="660399"/>
              <a:ext cx="2816225" cy="3452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04850"/>
              <a:ext cx="2816225" cy="34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6096000" y="207733"/>
            <a:ext cx="3134878" cy="4517912"/>
            <a:chOff x="6534150" y="1047750"/>
            <a:chExt cx="2401887" cy="3461543"/>
          </a:xfrm>
        </p:grpSpPr>
        <p:sp>
          <p:nvSpPr>
            <p:cNvPr id="9" name="Rectangle 8"/>
            <p:cNvSpPr/>
            <p:nvPr/>
          </p:nvSpPr>
          <p:spPr>
            <a:xfrm>
              <a:off x="6534150" y="1047750"/>
              <a:ext cx="2401887" cy="3452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4150" y="1094580"/>
              <a:ext cx="2401887"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42999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6.17284E-7 L 0.00209 0.49568 " pathEditMode="relative" rAng="0" ptsTypes="AA">
                                      <p:cBhvr>
                                        <p:cTn id="6" dur="2000" fill="hold"/>
                                        <p:tgtEl>
                                          <p:spTgt spid="5"/>
                                        </p:tgtEl>
                                        <p:attrNameLst>
                                          <p:attrName>ppt_x</p:attrName>
                                          <p:attrName>ppt_y</p:attrName>
                                        </p:attrNameLst>
                                      </p:cBhvr>
                                      <p:rCtr x="104" y="24784"/>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66667E-6 3.95062E-6 L -0.00938 0.68487 " pathEditMode="relative" rAng="0" ptsTypes="AA">
                                      <p:cBhvr>
                                        <p:cTn id="21" dur="2000" fill="hold"/>
                                        <p:tgtEl>
                                          <p:spTgt spid="8"/>
                                        </p:tgtEl>
                                        <p:attrNameLst>
                                          <p:attrName>ppt_x</p:attrName>
                                          <p:attrName>ppt_y</p:attrName>
                                        </p:attrNameLst>
                                      </p:cBhvr>
                                      <p:rCtr x="-469" y="34228"/>
                                    </p:animMotion>
                                  </p:childTnLst>
                                </p:cTn>
                              </p:par>
                            </p:childTnLst>
                          </p:cTn>
                        </p:par>
                      </p:childTnLst>
                    </p:cTn>
                  </p:par>
                  <p:par>
                    <p:cTn id="22" fill="hold">
                      <p:stCondLst>
                        <p:cond delay="indefinite"/>
                      </p:stCondLst>
                      <p:childTnLst>
                        <p:par>
                          <p:cTn id="23" fill="hold">
                            <p:stCondLst>
                              <p:cond delay="0"/>
                            </p:stCondLst>
                            <p:childTnLst>
                              <p:par>
                                <p:cTn id="24" presetID="16" presetClass="emph" presetSubtype="0" fill="hold" grpId="0" nodeType="clickEffect">
                                  <p:stCondLst>
                                    <p:cond delay="0"/>
                                  </p:stCondLst>
                                  <p:iterate type="lt">
                                    <p:tmPct val="4000"/>
                                  </p:iterate>
                                  <p:childTnLst>
                                    <p:set>
                                      <p:cBhvr override="childStyle">
                                        <p:cTn id="25" dur="500" fill="hold"/>
                                        <p:tgtEl>
                                          <p:spTgt spid="18"/>
                                        </p:tgtEl>
                                        <p:attrNameLst>
                                          <p:attrName>style.color</p:attrName>
                                        </p:attrNameLst>
                                      </p:cBhvr>
                                      <p:to>
                                        <p:clrVal>
                                          <a:srgbClr val="FF0000"/>
                                        </p:clrVal>
                                      </p:to>
                                    </p:set>
                                    <p:set>
                                      <p:cBhvr>
                                        <p:cTn id="26" dur="500" fill="hold"/>
                                        <p:tgtEl>
                                          <p:spTgt spid="18"/>
                                        </p:tgtEl>
                                        <p:attrNameLst>
                                          <p:attrName>fillcolor</p:attrName>
                                        </p:attrNameLst>
                                      </p:cBhvr>
                                      <p:to>
                                        <p:clrVal>
                                          <a:srgbClr val="FF0000"/>
                                        </p:clrVal>
                                      </p:to>
                                    </p:set>
                                    <p:set>
                                      <p:cBhvr>
                                        <p:cTn id="27" dur="500" fill="hold"/>
                                        <p:tgtEl>
                                          <p:spTgt spid="1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4.16667E-6 3.7037E-7 L 0.00052 0.52037 " pathEditMode="relative" rAng="0" ptsTypes="AA">
                                      <p:cBhvr>
                                        <p:cTn id="32" dur="2000" fill="hold"/>
                                        <p:tgtEl>
                                          <p:spTgt spid="10"/>
                                        </p:tgtEl>
                                        <p:attrNameLst>
                                          <p:attrName>ppt_x</p:attrName>
                                          <p:attrName>ppt_y</p:attrName>
                                        </p:attrNameLst>
                                      </p:cBhvr>
                                      <p:rCtr x="17" y="26019"/>
                                    </p:animMotion>
                                  </p:childTnLst>
                                </p:cTn>
                              </p:par>
                            </p:childTnLst>
                          </p:cTn>
                        </p:par>
                      </p:childTnLst>
                    </p:cTn>
                  </p:par>
                </p:childTnLst>
              </p:cTn>
              <p:nextCondLst>
                <p:cond evt="onClick" delay="0">
                  <p:tgtEl>
                    <p:spTgt spid="10"/>
                  </p:tgtEl>
                </p:cond>
              </p:nextCondLst>
            </p:seq>
          </p:childTnLst>
        </p:cTn>
      </p:par>
    </p:tnLst>
    <p:bldLst>
      <p:bldP spid="15" grpId="0"/>
      <p:bldP spid="16"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Dặn dò:</a:t>
            </a:r>
          </a:p>
          <a:p>
            <a:pPr marL="457200" indent="-457200" algn="just">
              <a:buFontTx/>
              <a:buChar char="-"/>
            </a:pPr>
            <a:r>
              <a:rPr lang="en-US" sz="3200" smtClean="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Đèn giao thông </a:t>
            </a:r>
            <a:r>
              <a:rPr lang="en-US" sz="3200" smtClean="0">
                <a:solidFill>
                  <a:schemeClr val="tx1"/>
                </a:solidFill>
                <a:latin typeface="Arial" pitchFamily="34" charset="0"/>
                <a:cs typeface="Arial" pitchFamily="34" charset="0"/>
              </a:rPr>
              <a:t>(trang 78, 79).</a:t>
            </a:r>
          </a:p>
          <a:p>
            <a:pPr marL="457200" indent="-457200" algn="just">
              <a:buFontTx/>
              <a:buChar char="-"/>
            </a:pPr>
            <a:r>
              <a:rPr lang="en-US" sz="3200" smtClean="0">
                <a:solidFill>
                  <a:schemeClr val="tx1"/>
                </a:solidFill>
                <a:latin typeface="Arial" pitchFamily="34" charset="0"/>
                <a:cs typeface="Arial" pitchFamily="34" charset="0"/>
              </a:rPr>
              <a:t>Hoàn thành vở bài tập.</a:t>
            </a:r>
          </a:p>
          <a:p>
            <a:pPr marL="457200" indent="-457200" algn="just">
              <a:buFontTx/>
              <a:buChar char="-"/>
            </a:pPr>
            <a:r>
              <a:rPr lang="en-US" sz="3200" smtClean="0">
                <a:solidFill>
                  <a:schemeClr val="tx1"/>
                </a:solidFill>
                <a:latin typeface="Arial" pitchFamily="34" charset="0"/>
                <a:cs typeface="Arial" pitchFamily="34" charset="0"/>
              </a:rPr>
              <a:t>Chuẩn bị bài mới (trang 80, 81).</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948780" y="5756017"/>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706130" y="5848350"/>
            <a:ext cx="5751041"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ĐÈN GIAO THÔNG</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8457171" y="5627226"/>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50" y="1980997"/>
            <a:ext cx="60055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121" y="2100312"/>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smtClean="0">
                <a:latin typeface="Arial" pitchFamily="34" charset="0"/>
                <a:ea typeface="Arial-Rounded" pitchFamily="34" charset="0"/>
                <a:cs typeface="Arial" pitchFamily="34" charset="0"/>
              </a:rPr>
              <a:t>Quan sát tranh và cho biết tranh vẽ cảnh gì?</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4419600" y="53911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39" t="48413" r="28048" b="16865"/>
          <a:stretch/>
        </p:blipFill>
        <p:spPr bwMode="auto">
          <a:xfrm>
            <a:off x="436563" y="957944"/>
            <a:ext cx="8251339" cy="378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292296"/>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71910" y="790122"/>
            <a:ext cx="8977746" cy="4385695"/>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p>
          <a:p>
            <a:pPr algn="r">
              <a:spcBef>
                <a:spcPts val="600"/>
              </a:spcBef>
            </a:pPr>
            <a:r>
              <a:rPr lang="en-US" sz="2400" smtClean="0">
                <a:latin typeface="Arial" pitchFamily="34" charset="0"/>
                <a:ea typeface="Arial-Rounded" pitchFamily="34" charset="0"/>
                <a:cs typeface="Arial" pitchFamily="34" charset="0"/>
              </a:rPr>
              <a:t>(Trung Kiên)</a:t>
            </a:r>
            <a:endParaRPr lang="en-US" sz="2400">
              <a:latin typeface="Arial" pitchFamily="34" charset="0"/>
              <a:ea typeface="Arial-Rounded" pitchFamily="34" charset="0"/>
              <a:cs typeface="Arial"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smtClean="0">
                <a:solidFill>
                  <a:schemeClr val="tx1"/>
                </a:solidFill>
                <a:latin typeface="Arial" pitchFamily="34" charset="0"/>
                <a:ea typeface="Arial-Rounded" pitchFamily="34" charset="0"/>
                <a:cs typeface="Arial" pitchFamily="34" charset="0"/>
              </a:rPr>
              <a:t>Học sinh đọc thầm</a:t>
            </a:r>
            <a:endParaRPr lang="en-US" sz="5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17779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grpSp>
        <p:nvGrpSpPr>
          <p:cNvPr id="2" name="Group 1"/>
          <p:cNvGrpSpPr/>
          <p:nvPr/>
        </p:nvGrpSpPr>
        <p:grpSpPr>
          <a:xfrm>
            <a:off x="71910" y="95250"/>
            <a:ext cx="8977746" cy="4437245"/>
            <a:chOff x="71910" y="95250"/>
            <a:chExt cx="8977746" cy="4437245"/>
          </a:xfrm>
        </p:grpSpPr>
        <p:sp>
          <p:nvSpPr>
            <p:cNvPr id="10" name="TextBox 9"/>
            <p:cNvSpPr txBox="1"/>
            <p:nvPr/>
          </p:nvSpPr>
          <p:spPr>
            <a:xfrm>
              <a:off x="71910" y="593076"/>
              <a:ext cx="8977746" cy="393941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400">
                <a:latin typeface="Arial" pitchFamily="34" charset="0"/>
                <a:ea typeface="Arial-Rounded" pitchFamily="34" charset="0"/>
                <a:cs typeface="Arial" pitchFamily="34" charset="0"/>
              </a:endParaRPr>
            </a:p>
          </p:txBody>
        </p:sp>
        <p:sp>
          <p:nvSpPr>
            <p:cNvPr id="11" name="TextBox 10"/>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1910" y="605776"/>
            <a:ext cx="8977746" cy="393941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400">
              <a:latin typeface="Arial" pitchFamily="34" charset="0"/>
              <a:ea typeface="Arial-Rounded" pitchFamily="34" charset="0"/>
              <a:cs typeface="Arial" pitchFamily="34" charset="0"/>
            </a:endParaRPr>
          </a:p>
        </p:txBody>
      </p:sp>
      <p:sp>
        <p:nvSpPr>
          <p:cNvPr id="4" name="TextBox 3"/>
          <p:cNvSpPr txBox="1"/>
          <p:nvPr/>
        </p:nvSpPr>
        <p:spPr>
          <a:xfrm>
            <a:off x="9175" y="4670511"/>
            <a:ext cx="5629625" cy="475555"/>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Em hãy tìm từ khó trong bài</a:t>
            </a:r>
            <a:endParaRPr lang="en-US" sz="2800">
              <a:latin typeface="Arial" pitchFamily="34" charset="0"/>
              <a:ea typeface="Arial-Rounded" pitchFamily="34" charset="0"/>
              <a:cs typeface="Arial" pitchFamily="34" charset="0"/>
            </a:endParaRPr>
          </a:p>
        </p:txBody>
      </p:sp>
      <p:cxnSp>
        <p:nvCxnSpPr>
          <p:cNvPr id="5" name="Straight Connector 4"/>
          <p:cNvCxnSpPr/>
          <p:nvPr/>
        </p:nvCxnSpPr>
        <p:spPr>
          <a:xfrm flipH="1">
            <a:off x="2034542" y="984250"/>
            <a:ext cx="1038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356728" y="2905578"/>
            <a:ext cx="62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65191" y="4095750"/>
            <a:ext cx="11446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15452" y="3272064"/>
            <a:ext cx="7662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200400" y="100330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90273" y="1079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42950"/>
            <a:ext cx="5943600" cy="3886200"/>
          </a:xfrm>
        </p:spPr>
        <p:txBody>
          <a:bodyPr>
            <a:normAutofit/>
          </a:bodyPr>
          <a:lstStyle/>
          <a:p>
            <a:pPr algn="l"/>
            <a:r>
              <a:rPr lang="en-US" smtClean="0">
                <a:latin typeface="Arial" pitchFamily="34" charset="0"/>
                <a:cs typeface="Arial" pitchFamily="34" charset="0"/>
              </a:rPr>
              <a:t>ngã ba</a:t>
            </a:r>
            <a:br>
              <a:rPr lang="en-US" smtClean="0">
                <a:latin typeface="Arial" pitchFamily="34" charset="0"/>
                <a:cs typeface="Arial" pitchFamily="34" charset="0"/>
              </a:rPr>
            </a:br>
            <a:r>
              <a:rPr lang="en-US" smtClean="0">
                <a:latin typeface="Arial" pitchFamily="34" charset="0"/>
                <a:cs typeface="Arial" pitchFamily="34" charset="0"/>
              </a:rPr>
              <a:t>ngã tư</a:t>
            </a:r>
            <a:br>
              <a:rPr lang="en-US" smtClean="0">
                <a:latin typeface="Arial" pitchFamily="34" charset="0"/>
                <a:cs typeface="Arial" pitchFamily="34" charset="0"/>
              </a:rPr>
            </a:br>
            <a:r>
              <a:rPr lang="en-US" smtClean="0">
                <a:latin typeface="Arial" pitchFamily="34" charset="0"/>
                <a:cs typeface="Arial" pitchFamily="34" charset="0"/>
              </a:rPr>
              <a:t>điều khiển</a:t>
            </a:r>
            <a:br>
              <a:rPr lang="en-US" smtClean="0">
                <a:latin typeface="Arial" pitchFamily="34" charset="0"/>
                <a:cs typeface="Arial" pitchFamily="34" charset="0"/>
              </a:rPr>
            </a:br>
            <a:r>
              <a:rPr lang="en-US" smtClean="0">
                <a:latin typeface="Arial" pitchFamily="34" charset="0"/>
                <a:cs typeface="Arial" pitchFamily="34" charset="0"/>
              </a:rPr>
              <a:t>tuân thủ</a:t>
            </a:r>
            <a:endParaRPr lang="en-US">
              <a:latin typeface="Arial" pitchFamily="34" charset="0"/>
              <a:cs typeface="Arial" pitchFamily="34" charset="0"/>
            </a:endParaRPr>
          </a:p>
        </p:txBody>
      </p:sp>
      <p:sp>
        <p:nvSpPr>
          <p:cNvPr id="3" name="Title 1"/>
          <p:cNvSpPr txBox="1">
            <a:spLocks/>
          </p:cNvSpPr>
          <p:nvPr/>
        </p:nvSpPr>
        <p:spPr>
          <a:xfrm>
            <a:off x="2021114" y="-32385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 từ</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1702</TotalTime>
  <Words>583</Words>
  <Application>Microsoft Office PowerPoint</Application>
  <PresentationFormat>On-screen Show (16:9)</PresentationFormat>
  <Paragraphs>110</Paragraphs>
  <Slides>20</Slides>
  <Notes>6</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1. gi hay d? ngọn …ó cặp …a</vt:lpstr>
      <vt:lpstr>PowerPoint Presentation</vt:lpstr>
      <vt:lpstr>PowerPoint Presentation</vt:lpstr>
      <vt:lpstr>PowerPoint Presentation</vt:lpstr>
      <vt:lpstr>PowerPoint Presentation</vt:lpstr>
      <vt:lpstr>PowerPoint Presentation</vt:lpstr>
      <vt:lpstr>PowerPoint Presentation</vt:lpstr>
      <vt:lpstr>ngã ba ngã tư điều khiển tuân thủ</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255</cp:revision>
  <dcterms:created xsi:type="dcterms:W3CDTF">2020-12-08T15:48:47Z</dcterms:created>
  <dcterms:modified xsi:type="dcterms:W3CDTF">2022-03-10T14:15:38Z</dcterms:modified>
</cp:coreProperties>
</file>